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9"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4"/>
  </p:normalViewPr>
  <p:slideViewPr>
    <p:cSldViewPr snapToGrid="0" snapToObjects="1">
      <p:cViewPr varScale="1">
        <p:scale>
          <a:sx n="70" d="100"/>
          <a:sy n="70" d="100"/>
        </p:scale>
        <p:origin x="116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J Donner</a:t>
            </a:r>
          </a:p>
          <a:p>
            <a:r>
              <a:rPr lang="en-US">
                <a:solidFill>
                  <a:schemeClr val="bg2"/>
                </a:solidFill>
                <a:latin typeface="Abadi" panose="020B0604020104020204" pitchFamily="34" charset="0"/>
                <a:ea typeface="SF Pro" pitchFamily="2" charset="0"/>
                <a:cs typeface="SF Pro" pitchFamily="2" charset="0"/>
              </a:rPr>
              <a:t>November 1</a:t>
            </a:r>
            <a:r>
              <a:rPr lang="en-US" baseline="30000">
                <a:solidFill>
                  <a:schemeClr val="bg2"/>
                </a:solidFill>
                <a:latin typeface="Abadi" panose="020B0604020104020204" pitchFamily="34" charset="0"/>
                <a:ea typeface="SF Pro" pitchFamily="2" charset="0"/>
                <a:cs typeface="SF Pro" pitchFamily="2" charset="0"/>
              </a:rPr>
              <a:t>st</a:t>
            </a:r>
            <a:r>
              <a:rPr lang="en-US">
                <a:solidFill>
                  <a:schemeClr val="bg2"/>
                </a:solidFill>
                <a:latin typeface="Abadi" panose="020B0604020104020204" pitchFamily="34" charset="0"/>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hlinkClick r:id="rId3"/>
              </a:rPr>
              <a:t>https://github.com/christopherdonner/appliedDataScienceCapstone/blob/main/labs-jupyter-spacex-Data%20wrangling.ipynb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https://github.com/christopherdonner/appliedDataScienceCapstone/blob/main/jupyter-labs-eda-sql-coursera_sqllite.ipynb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https://github.com/christopherdonner/appliedDataScienceCapstone/blob/main/lab_jupyter_launch_site_location.ipynb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665FDFF2-0DAC-0505-F4D3-CA056D6AC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86" y="3428206"/>
            <a:ext cx="11321143"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B47E6448-2FDD-7A6E-D5D1-800604841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42" y="3169784"/>
            <a:ext cx="11636829"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9AB108D-7466-CC14-1A63-D9F81B19A40B}"/>
              </a:ext>
            </a:extLst>
          </p:cNvPr>
          <p:cNvPicPr>
            <a:picLocks noChangeAspect="1"/>
          </p:cNvPicPr>
          <p:nvPr/>
        </p:nvPicPr>
        <p:blipFill>
          <a:blip r:embed="rId3"/>
          <a:stretch>
            <a:fillRect/>
          </a:stretch>
        </p:blipFill>
        <p:spPr>
          <a:xfrm>
            <a:off x="5137376" y="2204550"/>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B83A9A9-BFC9-C37E-5707-A6BBECA193F3}"/>
              </a:ext>
            </a:extLst>
          </p:cNvPr>
          <p:cNvPicPr>
            <a:picLocks noChangeAspect="1"/>
          </p:cNvPicPr>
          <p:nvPr/>
        </p:nvPicPr>
        <p:blipFill>
          <a:blip r:embed="rId3"/>
          <a:stretch>
            <a:fillRect/>
          </a:stretch>
        </p:blipFill>
        <p:spPr>
          <a:xfrm>
            <a:off x="5434012" y="1559142"/>
            <a:ext cx="4829175" cy="46672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DF7BA08-7EC0-7A32-083E-CBDF62C29B5F}"/>
              </a:ext>
            </a:extLst>
          </p:cNvPr>
          <p:cNvPicPr>
            <a:picLocks noChangeAspect="1"/>
          </p:cNvPicPr>
          <p:nvPr/>
        </p:nvPicPr>
        <p:blipFill>
          <a:blip r:embed="rId3"/>
          <a:stretch>
            <a:fillRect/>
          </a:stretch>
        </p:blipFill>
        <p:spPr>
          <a:xfrm>
            <a:off x="5607503" y="1559142"/>
            <a:ext cx="4895850" cy="4667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6" name="Picture 2">
            <a:extLst>
              <a:ext uri="{FF2B5EF4-FFF2-40B4-BE49-F238E27FC236}">
                <a16:creationId xmlns:a16="http://schemas.microsoft.com/office/drawing/2014/main" id="{6DEBE980-1475-155F-E22C-42F5D918F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436" y="1499236"/>
            <a:ext cx="4667250" cy="321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err="1"/>
              <a:t>sql</a:t>
            </a:r>
            <a:r>
              <a:rPr lang="en-US" dirty="0"/>
              <a:t> select distinct "</a:t>
            </a:r>
            <a:r>
              <a:rPr lang="en-US" dirty="0" err="1"/>
              <a:t>Launch_Site</a:t>
            </a:r>
            <a:r>
              <a:rPr lang="en-US" dirty="0"/>
              <a:t>" from SPACEXTABLE </a:t>
            </a:r>
          </a:p>
          <a:p>
            <a:endParaRPr lang="en-US" dirty="0"/>
          </a:p>
          <a:p>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D5ADAF2-F622-D0D3-FA1B-83906275A537}"/>
              </a:ext>
            </a:extLst>
          </p:cNvPr>
          <p:cNvPicPr>
            <a:picLocks noChangeAspect="1"/>
          </p:cNvPicPr>
          <p:nvPr/>
        </p:nvPicPr>
        <p:blipFill>
          <a:blip r:embed="rId3"/>
          <a:stretch>
            <a:fillRect/>
          </a:stretch>
        </p:blipFill>
        <p:spPr>
          <a:xfrm>
            <a:off x="3803792" y="2638314"/>
            <a:ext cx="2292208" cy="29961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000" dirty="0" err="1"/>
              <a:t>sql</a:t>
            </a:r>
            <a:r>
              <a:rPr lang="en-US" sz="2000" dirty="0"/>
              <a:t> select * from SPACEXTABLE where "</a:t>
            </a:r>
            <a:r>
              <a:rPr lang="en-US" sz="2000" dirty="0" err="1"/>
              <a:t>Launch_Site</a:t>
            </a:r>
            <a:r>
              <a:rPr lang="en-US" sz="2000" dirty="0"/>
              <a:t>" like 'CCA%' limit 5</a:t>
            </a:r>
          </a:p>
          <a:p>
            <a:endParaRPr lang="en-US" sz="2000" dirty="0"/>
          </a:p>
          <a:p>
            <a:endParaRPr lang="en-US" sz="2000"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F6C6978-9350-64E8-57BF-165CF38E2E54}"/>
              </a:ext>
            </a:extLst>
          </p:cNvPr>
          <p:cNvPicPr>
            <a:picLocks noChangeAspect="1"/>
          </p:cNvPicPr>
          <p:nvPr/>
        </p:nvPicPr>
        <p:blipFill>
          <a:blip r:embed="rId3"/>
          <a:stretch>
            <a:fillRect/>
          </a:stretch>
        </p:blipFill>
        <p:spPr>
          <a:xfrm>
            <a:off x="130628" y="2804425"/>
            <a:ext cx="11908972" cy="249860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r>
              <a:rPr lang="en-US" sz="1800" dirty="0" err="1"/>
              <a:t>sql</a:t>
            </a:r>
            <a:r>
              <a:rPr lang="en-US" sz="1800" dirty="0"/>
              <a:t> select sum(PAYLOAD_MASS__KG_) from SPACEXTABLE where Customer="NASA (CRS)"</a:t>
            </a:r>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CCCD35F-4C73-BB87-EB2D-3265729FA199}"/>
              </a:ext>
            </a:extLst>
          </p:cNvPr>
          <p:cNvPicPr>
            <a:picLocks noChangeAspect="1"/>
          </p:cNvPicPr>
          <p:nvPr/>
        </p:nvPicPr>
        <p:blipFill>
          <a:blip r:embed="rId3"/>
          <a:stretch>
            <a:fillRect/>
          </a:stretch>
        </p:blipFill>
        <p:spPr>
          <a:xfrm>
            <a:off x="1655309" y="3124157"/>
            <a:ext cx="5602903" cy="14696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r>
              <a:rPr lang="en-US" sz="1800" dirty="0" err="1"/>
              <a:t>sql</a:t>
            </a:r>
            <a:r>
              <a:rPr lang="en-US" sz="1800" dirty="0"/>
              <a:t> select avg(PAYLOAD_MASS__KG_) from SPACEXTABLE where Booster_Version like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E4E872E-B5F9-CA7B-D573-EF015DC5B5F7}"/>
              </a:ext>
            </a:extLst>
          </p:cNvPr>
          <p:cNvPicPr>
            <a:picLocks noChangeAspect="1"/>
          </p:cNvPicPr>
          <p:nvPr/>
        </p:nvPicPr>
        <p:blipFill>
          <a:blip r:embed="rId3"/>
          <a:stretch>
            <a:fillRect/>
          </a:stretch>
        </p:blipFill>
        <p:spPr>
          <a:xfrm>
            <a:off x="1157869" y="3090815"/>
            <a:ext cx="6100343" cy="17750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7973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r>
              <a:rPr lang="en-US" sz="1600" dirty="0" err="1"/>
              <a:t>sql</a:t>
            </a:r>
            <a:r>
              <a:rPr lang="en-US" sz="1600" dirty="0"/>
              <a:t> select min(Date) from SPACEXTABLE where </a:t>
            </a:r>
            <a:r>
              <a:rPr lang="en-US" sz="1600" dirty="0" err="1"/>
              <a:t>Mission_Outcome</a:t>
            </a:r>
            <a:r>
              <a:rPr lang="en-US" sz="1600" dirty="0"/>
              <a:t> = "Success" and </a:t>
            </a:r>
            <a:r>
              <a:rPr lang="en-US" sz="1600" dirty="0" err="1"/>
              <a:t>Landing_Outcome</a:t>
            </a:r>
            <a:r>
              <a:rPr lang="en-US" sz="1600" dirty="0"/>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54507F2-89E0-700E-0657-98BED91817BE}"/>
              </a:ext>
            </a:extLst>
          </p:cNvPr>
          <p:cNvPicPr>
            <a:picLocks noChangeAspect="1"/>
          </p:cNvPicPr>
          <p:nvPr/>
        </p:nvPicPr>
        <p:blipFill>
          <a:blip r:embed="rId3"/>
          <a:stretch>
            <a:fillRect/>
          </a:stretch>
        </p:blipFill>
        <p:spPr>
          <a:xfrm>
            <a:off x="3407229" y="3105104"/>
            <a:ext cx="3203193" cy="20168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t>sql</a:t>
            </a:r>
            <a:r>
              <a:rPr lang="en-US" sz="1600" dirty="0"/>
              <a:t> select * from SPACEXTABLE where </a:t>
            </a:r>
            <a:r>
              <a:rPr lang="en-US" sz="1600" dirty="0" err="1"/>
              <a:t>Mission_Outcome</a:t>
            </a:r>
            <a:r>
              <a:rPr lang="en-US" sz="1600" dirty="0"/>
              <a:t> = </a:t>
            </a:r>
            <a:r>
              <a:rPr lang="en-US" sz="1600" dirty="0" err="1"/>
              <a:t>Landing_Outcome</a:t>
            </a:r>
            <a:r>
              <a:rPr lang="en-US" sz="1600" dirty="0"/>
              <a:t> like 'Success (drone%' and (PAYLOAD_MASS__KG_ &gt; 4000 and PAYLOAD_MASS__KG_ &lt;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118915"/>
            <a:ext cx="89470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with a combination of web scraping techniques and the response from the public SpaceX APIs. This data was imported into Python using the Pandas library as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using built-in Pandas methods was cleaned of missing values resulting in easily accessed structured data.</a:t>
            </a:r>
          </a:p>
          <a:p>
            <a:pPr>
              <a:lnSpc>
                <a:spcPct val="100000"/>
              </a:lnSpc>
              <a:spcBef>
                <a:spcPts val="1400"/>
              </a:spcBef>
            </a:pPr>
            <a:r>
              <a:rPr lang="en-US" sz="2200" dirty="0">
                <a:solidFill>
                  <a:schemeClr val="accent3">
                    <a:lumMod val="25000"/>
                  </a:schemeClr>
                </a:solidFill>
                <a:latin typeface="Abadi" panose="020B0604020104020204" pitchFamily="34" charset="0"/>
              </a:rPr>
              <a:t>The SpaceX Falcon 9 space craft has a re-usable booster0 component that can be landed and retrieved. This is done in several ways and there are key factors that can be used to predict the success of the retrieval process. This report delves into that.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r>
              <a:rPr lang="en-US" sz="1800" dirty="0" err="1"/>
              <a:t>sql</a:t>
            </a:r>
            <a:r>
              <a:rPr lang="en-US" sz="1800" dirty="0"/>
              <a:t> select count(*) from SPACEXTABLE where </a:t>
            </a:r>
            <a:r>
              <a:rPr lang="en-US" sz="1800" dirty="0" err="1"/>
              <a:t>Mission_Outcome</a:t>
            </a:r>
            <a:r>
              <a:rPr lang="en-US" sz="1800" dirty="0"/>
              <a:t> like "Success%“</a:t>
            </a:r>
          </a:p>
          <a:p>
            <a:endParaRPr lang="en-US" sz="1800" dirty="0"/>
          </a:p>
          <a:p>
            <a:r>
              <a:rPr lang="en-US" sz="1800" dirty="0"/>
              <a:t>Success: 90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867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r>
              <a:rPr lang="en-US" sz="1400" dirty="0" err="1"/>
              <a:t>sql</a:t>
            </a:r>
            <a:r>
              <a:rPr lang="en-US" sz="1400" dirty="0"/>
              <a:t> select </a:t>
            </a:r>
            <a:r>
              <a:rPr lang="en-US" sz="1400" dirty="0" err="1"/>
              <a:t>booster_version</a:t>
            </a:r>
            <a:r>
              <a:rPr lang="en-US" sz="1400" dirty="0"/>
              <a:t> from SPACEXTABLE where </a:t>
            </a:r>
            <a:r>
              <a:rPr lang="en-US" sz="1400" dirty="0" err="1"/>
              <a:t>payload_mass__kg</a:t>
            </a:r>
            <a:r>
              <a:rPr lang="en-US" sz="1400" dirty="0"/>
              <a:t>_ = (select max(</a:t>
            </a:r>
            <a:r>
              <a:rPr lang="en-US" sz="1400" dirty="0" err="1"/>
              <a:t>payload_mass__kg</a:t>
            </a:r>
            <a:r>
              <a:rPr lang="en-US" sz="1400" dirty="0"/>
              <a:t>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01E67E6-7A40-2EA4-772F-80511456046A}"/>
              </a:ext>
            </a:extLst>
          </p:cNvPr>
          <p:cNvPicPr>
            <a:picLocks noChangeAspect="1"/>
          </p:cNvPicPr>
          <p:nvPr/>
        </p:nvPicPr>
        <p:blipFill>
          <a:blip r:embed="rId3"/>
          <a:stretch>
            <a:fillRect/>
          </a:stretch>
        </p:blipFill>
        <p:spPr>
          <a:xfrm>
            <a:off x="4585509" y="2404483"/>
            <a:ext cx="1249234" cy="362109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r>
              <a:rPr lang="en-US" sz="1600" dirty="0" err="1"/>
              <a:t>sql</a:t>
            </a:r>
            <a:r>
              <a:rPr lang="en-US" sz="1600" dirty="0"/>
              <a:t> select </a:t>
            </a:r>
            <a:r>
              <a:rPr lang="en-US" sz="1600" dirty="0" err="1"/>
              <a:t>substr</a:t>
            </a:r>
            <a:r>
              <a:rPr lang="en-US" sz="1600" dirty="0"/>
              <a:t>(Date, 6,2), Booster_Version, </a:t>
            </a:r>
            <a:r>
              <a:rPr lang="en-US" sz="1600" dirty="0" err="1"/>
              <a:t>Launch_Site</a:t>
            </a:r>
            <a:r>
              <a:rPr lang="en-US" sz="1600" dirty="0"/>
              <a:t> from SPACEXTABLE where </a:t>
            </a:r>
            <a:r>
              <a:rPr lang="en-US" sz="1600" dirty="0" err="1"/>
              <a:t>Landing_Outcome</a:t>
            </a:r>
            <a:r>
              <a:rPr lang="en-US" sz="1600" dirty="0"/>
              <a:t> = 'Failure (drone ship)' and  </a:t>
            </a:r>
            <a:r>
              <a:rPr lang="en-US" sz="1600" dirty="0" err="1"/>
              <a:t>substr</a:t>
            </a:r>
            <a:r>
              <a:rPr lang="en-US" sz="1600" dirty="0"/>
              <a:t>(Date,0,5)='2015'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7865397-2A5A-6976-A0DF-EBFAEEB3328E}"/>
              </a:ext>
            </a:extLst>
          </p:cNvPr>
          <p:cNvPicPr>
            <a:picLocks noChangeAspect="1"/>
          </p:cNvPicPr>
          <p:nvPr/>
        </p:nvPicPr>
        <p:blipFill>
          <a:blip r:embed="rId3"/>
          <a:stretch>
            <a:fillRect/>
          </a:stretch>
        </p:blipFill>
        <p:spPr>
          <a:xfrm>
            <a:off x="3094659" y="3824900"/>
            <a:ext cx="4086795" cy="9716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600" dirty="0" err="1"/>
              <a:t>sql</a:t>
            </a:r>
            <a:r>
              <a:rPr lang="en-US" sz="1600" dirty="0"/>
              <a:t> select count(</a:t>
            </a:r>
            <a:r>
              <a:rPr lang="en-US" sz="1600" dirty="0" err="1"/>
              <a:t>Landing_Outcome</a:t>
            </a:r>
            <a:r>
              <a:rPr lang="en-US" sz="1600" dirty="0"/>
              <a:t>), </a:t>
            </a:r>
            <a:r>
              <a:rPr lang="en-US" sz="1600" dirty="0" err="1"/>
              <a:t>Landing_Outcome</a:t>
            </a:r>
            <a:r>
              <a:rPr lang="en-US" sz="1600" dirty="0"/>
              <a:t> from SPACEXTABLE where Date between '2010-06-04' and '2017-03-20' group by </a:t>
            </a:r>
            <a:r>
              <a:rPr lang="en-US" sz="1600" dirty="0" err="1"/>
              <a:t>Landing_Outcome</a:t>
            </a:r>
            <a:r>
              <a:rPr lang="en-US" sz="1600" dirty="0"/>
              <a:t> order by count(</a:t>
            </a:r>
            <a:r>
              <a:rPr lang="en-US" sz="1600" dirty="0" err="1"/>
              <a:t>Landing_Outcome</a:t>
            </a:r>
            <a:r>
              <a:rPr lang="en-US" sz="1600" dirty="0"/>
              <a:t>) desc</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289AA7E-60BE-815E-1A3B-993614752213}"/>
              </a:ext>
            </a:extLst>
          </p:cNvPr>
          <p:cNvPicPr>
            <a:picLocks noChangeAspect="1"/>
          </p:cNvPicPr>
          <p:nvPr/>
        </p:nvPicPr>
        <p:blipFill>
          <a:blip r:embed="rId3"/>
          <a:stretch>
            <a:fillRect/>
          </a:stretch>
        </p:blipFill>
        <p:spPr>
          <a:xfrm>
            <a:off x="3172904" y="2728034"/>
            <a:ext cx="4039164" cy="283884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of all launch sites</a:t>
            </a:r>
          </a:p>
        </p:txBody>
      </p:sp>
      <p:pic>
        <p:nvPicPr>
          <p:cNvPr id="8" name="Picture 7">
            <a:extLst>
              <a:ext uri="{FF2B5EF4-FFF2-40B4-BE49-F238E27FC236}">
                <a16:creationId xmlns:a16="http://schemas.microsoft.com/office/drawing/2014/main" id="{A46D1D96-7EB9-1B67-2B5F-6D230C8DD40A}"/>
              </a:ext>
            </a:extLst>
          </p:cNvPr>
          <p:cNvPicPr>
            <a:picLocks noChangeAspect="1"/>
          </p:cNvPicPr>
          <p:nvPr/>
        </p:nvPicPr>
        <p:blipFill>
          <a:blip r:embed="rId3"/>
          <a:stretch>
            <a:fillRect/>
          </a:stretch>
        </p:blipFill>
        <p:spPr>
          <a:xfrm>
            <a:off x="770011" y="1477970"/>
            <a:ext cx="10254343" cy="48952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Showing distance from launch site to nearest coastline</a:t>
            </a:r>
          </a:p>
        </p:txBody>
      </p:sp>
      <p:pic>
        <p:nvPicPr>
          <p:cNvPr id="4" name="Picture 3">
            <a:extLst>
              <a:ext uri="{FF2B5EF4-FFF2-40B4-BE49-F238E27FC236}">
                <a16:creationId xmlns:a16="http://schemas.microsoft.com/office/drawing/2014/main" id="{4B7101EF-8B86-D04B-9977-A9DA9F2E1A05}"/>
              </a:ext>
            </a:extLst>
          </p:cNvPr>
          <p:cNvPicPr>
            <a:picLocks noChangeAspect="1"/>
          </p:cNvPicPr>
          <p:nvPr/>
        </p:nvPicPr>
        <p:blipFill>
          <a:blip r:embed="rId3"/>
          <a:stretch>
            <a:fillRect/>
          </a:stretch>
        </p:blipFill>
        <p:spPr>
          <a:xfrm>
            <a:off x="770011" y="1491837"/>
            <a:ext cx="9885486" cy="482751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closest city</a:t>
            </a:r>
          </a:p>
        </p:txBody>
      </p:sp>
      <p:pic>
        <p:nvPicPr>
          <p:cNvPr id="4" name="Picture 3">
            <a:extLst>
              <a:ext uri="{FF2B5EF4-FFF2-40B4-BE49-F238E27FC236}">
                <a16:creationId xmlns:a16="http://schemas.microsoft.com/office/drawing/2014/main" id="{803539EB-9CD1-C92E-ECF3-643C624F5F09}"/>
              </a:ext>
            </a:extLst>
          </p:cNvPr>
          <p:cNvPicPr>
            <a:picLocks noChangeAspect="1"/>
          </p:cNvPicPr>
          <p:nvPr/>
        </p:nvPicPr>
        <p:blipFill>
          <a:blip r:embed="rId3"/>
          <a:stretch>
            <a:fillRect/>
          </a:stretch>
        </p:blipFill>
        <p:spPr>
          <a:xfrm>
            <a:off x="770011" y="1575377"/>
            <a:ext cx="9448800" cy="417219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10" name="Picture 9">
            <a:extLst>
              <a:ext uri="{FF2B5EF4-FFF2-40B4-BE49-F238E27FC236}">
                <a16:creationId xmlns:a16="http://schemas.microsoft.com/office/drawing/2014/main" id="{F36F8CA5-9C11-A17A-1C3C-99B8394E30AE}"/>
              </a:ext>
            </a:extLst>
          </p:cNvPr>
          <p:cNvPicPr>
            <a:picLocks noChangeAspect="1"/>
          </p:cNvPicPr>
          <p:nvPr/>
        </p:nvPicPr>
        <p:blipFill>
          <a:blip r:embed="rId3"/>
          <a:stretch>
            <a:fillRect/>
          </a:stretch>
        </p:blipFill>
        <p:spPr>
          <a:xfrm>
            <a:off x="1978325" y="1681561"/>
            <a:ext cx="5925377" cy="403916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262989"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investigating the over-all efficacy and predictability of launch and booster retrieval success using machine learning techniques.</a:t>
            </a:r>
          </a:p>
          <a:p>
            <a:pPr>
              <a:spcBef>
                <a:spcPts val="1400"/>
              </a:spcBef>
            </a:pPr>
            <a:r>
              <a:rPr lang="en-US" sz="2200" dirty="0">
                <a:solidFill>
                  <a:schemeClr val="accent3">
                    <a:lumMod val="25000"/>
                  </a:schemeClr>
                </a:solidFill>
                <a:latin typeface="Abadi" panose="020B0604020104020204" pitchFamily="34" charset="0"/>
              </a:rPr>
              <a:t>How successful is the Falcon 9?</a:t>
            </a:r>
          </a:p>
          <a:p>
            <a:pPr>
              <a:spcBef>
                <a:spcPts val="1400"/>
              </a:spcBef>
            </a:pPr>
            <a:r>
              <a:rPr lang="en-US" sz="2200" dirty="0">
                <a:solidFill>
                  <a:schemeClr val="accent3">
                    <a:lumMod val="25000"/>
                  </a:schemeClr>
                </a:solidFill>
                <a:latin typeface="Abadi" panose="020B0604020104020204" pitchFamily="34" charset="0"/>
              </a:rPr>
              <a:t>Are there factors to predict and potentially mitigate the failure of first-stage launch component retrieval?</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the highest success rate</a:t>
            </a:r>
          </a:p>
        </p:txBody>
      </p:sp>
      <p:pic>
        <p:nvPicPr>
          <p:cNvPr id="4" name="Picture 3">
            <a:extLst>
              <a:ext uri="{FF2B5EF4-FFF2-40B4-BE49-F238E27FC236}">
                <a16:creationId xmlns:a16="http://schemas.microsoft.com/office/drawing/2014/main" id="{77BB3FE4-5554-2DAF-54F1-E81DDFC0B469}"/>
              </a:ext>
            </a:extLst>
          </p:cNvPr>
          <p:cNvPicPr>
            <a:picLocks noChangeAspect="1"/>
          </p:cNvPicPr>
          <p:nvPr/>
        </p:nvPicPr>
        <p:blipFill>
          <a:blip r:embed="rId3"/>
          <a:stretch>
            <a:fillRect/>
          </a:stretch>
        </p:blipFill>
        <p:spPr>
          <a:xfrm>
            <a:off x="1709961" y="1807028"/>
            <a:ext cx="5934903" cy="382958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 per booster version for all sites</a:t>
            </a:r>
          </a:p>
        </p:txBody>
      </p:sp>
      <p:pic>
        <p:nvPicPr>
          <p:cNvPr id="2" name="Picture 1">
            <a:extLst>
              <a:ext uri="{FF2B5EF4-FFF2-40B4-BE49-F238E27FC236}">
                <a16:creationId xmlns:a16="http://schemas.microsoft.com/office/drawing/2014/main" id="{13E05FC1-341F-27AF-1A88-9280042DFDE8}"/>
              </a:ext>
            </a:extLst>
          </p:cNvPr>
          <p:cNvPicPr>
            <a:picLocks noChangeAspect="1"/>
          </p:cNvPicPr>
          <p:nvPr/>
        </p:nvPicPr>
        <p:blipFill>
          <a:blip r:embed="rId3"/>
          <a:stretch>
            <a:fillRect/>
          </a:stretch>
        </p:blipFill>
        <p:spPr>
          <a:xfrm>
            <a:off x="1600873" y="1866618"/>
            <a:ext cx="5877745" cy="40391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a:t>
            </a:r>
            <a:r>
              <a:rPr lang="en-US" dirty="0"/>
              <a:t>accuracy : 0.8333333333333334</a:t>
            </a:r>
          </a:p>
          <a:p>
            <a:pPr>
              <a:lnSpc>
                <a:spcPct val="100000"/>
              </a:lnSpc>
              <a:spcBef>
                <a:spcPts val="1400"/>
              </a:spcBef>
            </a:pPr>
            <a:r>
              <a:rPr lang="en-US" dirty="0"/>
              <a:t>Grid Search: accuracy: 0.8333333333333334</a:t>
            </a:r>
          </a:p>
          <a:p>
            <a:pPr>
              <a:lnSpc>
                <a:spcPct val="100000"/>
              </a:lnSpc>
              <a:spcBef>
                <a:spcPts val="1400"/>
              </a:spcBef>
            </a:pPr>
            <a:r>
              <a:rPr lang="en-US" sz="2200" dirty="0">
                <a:solidFill>
                  <a:schemeClr val="accent3">
                    <a:lumMod val="25000"/>
                  </a:schemeClr>
                </a:solidFill>
                <a:latin typeface="Abadi" panose="020B0604020104020204" pitchFamily="34" charset="0"/>
              </a:rPr>
              <a:t>K-Nearest </a:t>
            </a:r>
            <a:r>
              <a:rPr lang="en-US" sz="2200" dirty="0" err="1">
                <a:solidFill>
                  <a:schemeClr val="accent3">
                    <a:lumMod val="25000"/>
                  </a:schemeClr>
                </a:solidFill>
                <a:latin typeface="Abadi" panose="020B0604020104020204" pitchFamily="34" charset="0"/>
              </a:rPr>
              <a:t>Neighbour</a:t>
            </a:r>
            <a:r>
              <a:rPr lang="en-US" sz="2200" dirty="0">
                <a:solidFill>
                  <a:schemeClr val="accent3">
                    <a:lumMod val="25000"/>
                  </a:schemeClr>
                </a:solidFill>
                <a:latin typeface="Abadi" panose="020B0604020104020204" pitchFamily="34" charset="0"/>
              </a:rPr>
              <a:t>: accuracy: </a:t>
            </a:r>
            <a:r>
              <a:rPr lang="en-US" sz="2400" dirty="0"/>
              <a:t>0.8333333333333334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F620014-B5E3-D922-6986-A091F581A0D5}"/>
              </a:ext>
            </a:extLst>
          </p:cNvPr>
          <p:cNvPicPr>
            <a:picLocks noChangeAspect="1"/>
          </p:cNvPicPr>
          <p:nvPr/>
        </p:nvPicPr>
        <p:blipFill>
          <a:blip r:embed="rId3"/>
          <a:stretch>
            <a:fillRect/>
          </a:stretch>
        </p:blipFill>
        <p:spPr>
          <a:xfrm>
            <a:off x="4072618" y="2504814"/>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1800" dirty="0">
                <a:solidFill>
                  <a:schemeClr val="accent3">
                    <a:lumMod val="25000"/>
                  </a:schemeClr>
                </a:solidFill>
              </a:rPr>
              <a:t>Sites are </a:t>
            </a:r>
            <a:r>
              <a:rPr lang="en-US" sz="1800" dirty="0" err="1">
                <a:solidFill>
                  <a:schemeClr val="accent3">
                    <a:lumMod val="25000"/>
                  </a:schemeClr>
                </a:solidFill>
              </a:rPr>
              <a:t>stragetically</a:t>
            </a:r>
            <a:r>
              <a:rPr lang="en-US" sz="1800" dirty="0">
                <a:solidFill>
                  <a:schemeClr val="accent3">
                    <a:lumMod val="25000"/>
                  </a:schemeClr>
                </a:solidFill>
              </a:rPr>
              <a:t> placed away from cities but close to highways and coastlines</a:t>
            </a:r>
          </a:p>
          <a:p>
            <a:pPr>
              <a:lnSpc>
                <a:spcPct val="100000"/>
              </a:lnSpc>
              <a:spcBef>
                <a:spcPts val="1400"/>
              </a:spcBef>
            </a:pPr>
            <a:r>
              <a:rPr lang="en-US" sz="1800" dirty="0" err="1"/>
              <a:t>Logstic</a:t>
            </a:r>
            <a:r>
              <a:rPr lang="en-US" sz="1800" dirty="0"/>
              <a:t> Regression, K-Nearest </a:t>
            </a:r>
            <a:r>
              <a:rPr lang="en-US" sz="1800" dirty="0" err="1"/>
              <a:t>Neighbour</a:t>
            </a:r>
            <a:r>
              <a:rPr lang="en-US" sz="1800" dirty="0"/>
              <a:t> and Grid Search all perform roughly the same in this scenario.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400" dirty="0">
                <a:solidFill>
                  <a:schemeClr val="accent3">
                    <a:lumMod val="25000"/>
                  </a:schemeClr>
                </a:solidFill>
                <a:latin typeface="Abadi"/>
              </a:rPr>
              <a:t>Data collection methodology:</a:t>
            </a:r>
          </a:p>
          <a:p>
            <a:pPr lvl="1">
              <a:lnSpc>
                <a:spcPct val="120000"/>
              </a:lnSpc>
              <a:spcBef>
                <a:spcPts val="1400"/>
              </a:spcBef>
            </a:pPr>
            <a:r>
              <a:rPr lang="en-US" sz="3400" dirty="0">
                <a:solidFill>
                  <a:schemeClr val="bg2">
                    <a:lumMod val="50000"/>
                  </a:schemeClr>
                </a:solidFill>
                <a:latin typeface="Abadi"/>
              </a:rPr>
              <a:t>Data was collected with a combination of SpaceX’s public facing APIs and scraping their </a:t>
            </a:r>
            <a:r>
              <a:rPr lang="en-US" sz="3400" dirty="0" err="1">
                <a:solidFill>
                  <a:schemeClr val="bg2">
                    <a:lumMod val="50000"/>
                  </a:schemeClr>
                </a:solidFill>
                <a:latin typeface="Abadi"/>
              </a:rPr>
              <a:t>wikapedia</a:t>
            </a:r>
            <a:r>
              <a:rPr lang="en-US" sz="3400" dirty="0">
                <a:solidFill>
                  <a:schemeClr val="bg2">
                    <a:lumMod val="50000"/>
                  </a:schemeClr>
                </a:solidFill>
                <a:latin typeface="Abadi"/>
              </a:rPr>
              <a:t> article</a:t>
            </a:r>
          </a:p>
          <a:p>
            <a:pPr>
              <a:lnSpc>
                <a:spcPct val="120000"/>
              </a:lnSpc>
              <a:spcBef>
                <a:spcPts val="1400"/>
              </a:spcBef>
            </a:pPr>
            <a:r>
              <a:rPr lang="en-US" sz="3400" dirty="0">
                <a:solidFill>
                  <a:schemeClr val="accent3">
                    <a:lumMod val="25000"/>
                  </a:schemeClr>
                </a:solidFill>
                <a:latin typeface="Abadi"/>
              </a:rPr>
              <a:t>Perform data wrangling</a:t>
            </a:r>
          </a:p>
          <a:p>
            <a:pPr lvl="1">
              <a:lnSpc>
                <a:spcPct val="120000"/>
              </a:lnSpc>
              <a:spcBef>
                <a:spcPts val="1400"/>
              </a:spcBef>
            </a:pPr>
            <a:r>
              <a:rPr lang="en-US" sz="3500" dirty="0">
                <a:solidFill>
                  <a:schemeClr val="tx1">
                    <a:lumMod val="65000"/>
                    <a:lumOff val="35000"/>
                  </a:schemeClr>
                </a:solidFill>
                <a:latin typeface="Abadi"/>
              </a:rPr>
              <a:t>Imported the data as a Pandas </a:t>
            </a:r>
            <a:r>
              <a:rPr lang="en-US" sz="3500" dirty="0" err="1">
                <a:solidFill>
                  <a:schemeClr val="tx1">
                    <a:lumMod val="65000"/>
                    <a:lumOff val="35000"/>
                  </a:schemeClr>
                </a:solidFill>
                <a:latin typeface="Abadi"/>
              </a:rPr>
              <a:t>dataframe</a:t>
            </a:r>
            <a:endParaRPr lang="en-US" sz="3500" dirty="0">
              <a:solidFill>
                <a:schemeClr val="tx1">
                  <a:lumMod val="65000"/>
                  <a:lumOff val="35000"/>
                </a:schemeClr>
              </a:solidFill>
              <a:latin typeface="Abadi"/>
            </a:endParaRPr>
          </a:p>
          <a:p>
            <a:pPr lvl="1">
              <a:lnSpc>
                <a:spcPct val="120000"/>
              </a:lnSpc>
              <a:spcBef>
                <a:spcPts val="1400"/>
              </a:spcBef>
            </a:pPr>
            <a:r>
              <a:rPr lang="en-US" sz="3400" dirty="0">
                <a:solidFill>
                  <a:schemeClr val="bg2">
                    <a:lumMod val="50000"/>
                  </a:schemeClr>
                </a:solidFill>
                <a:latin typeface="Abadi"/>
              </a:rPr>
              <a:t>Missing values for numeric columns were replaced with the mean of the column or dropped as needed. </a:t>
            </a:r>
          </a:p>
          <a:p>
            <a:pPr>
              <a:lnSpc>
                <a:spcPct val="120000"/>
              </a:lnSpc>
              <a:spcBef>
                <a:spcPts val="1400"/>
              </a:spcBef>
            </a:pPr>
            <a:r>
              <a:rPr lang="en-US" sz="3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3000" dirty="0">
                <a:solidFill>
                  <a:schemeClr val="tx1">
                    <a:lumMod val="65000"/>
                    <a:lumOff val="35000"/>
                  </a:schemeClr>
                </a:solidFill>
                <a:latin typeface="Abadi"/>
              </a:rPr>
              <a:t>Imported the </a:t>
            </a:r>
            <a:r>
              <a:rPr lang="en-US" sz="3000" dirty="0" err="1">
                <a:solidFill>
                  <a:schemeClr val="tx1">
                    <a:lumMod val="65000"/>
                    <a:lumOff val="35000"/>
                  </a:schemeClr>
                </a:solidFill>
                <a:latin typeface="Abadi"/>
              </a:rPr>
              <a:t>dataframe</a:t>
            </a:r>
            <a:r>
              <a:rPr lang="en-US" sz="3000" dirty="0">
                <a:solidFill>
                  <a:schemeClr val="tx1">
                    <a:lumMod val="65000"/>
                    <a:lumOff val="35000"/>
                  </a:schemeClr>
                </a:solidFill>
                <a:latin typeface="Abadi"/>
              </a:rPr>
              <a:t> into a SQL table and wrote a number of queries to run against this database</a:t>
            </a:r>
          </a:p>
          <a:p>
            <a:pPr>
              <a:lnSpc>
                <a:spcPct val="120000"/>
              </a:lnSpc>
              <a:spcBef>
                <a:spcPts val="1400"/>
              </a:spcBef>
            </a:pPr>
            <a:r>
              <a:rPr lang="en-US" sz="3400" dirty="0">
                <a:solidFill>
                  <a:schemeClr val="accent3">
                    <a:lumMod val="25000"/>
                  </a:schemeClr>
                </a:solidFill>
                <a:latin typeface="Abadi"/>
              </a:rPr>
              <a:t>Perform interactive visual analytics using Folium and </a:t>
            </a:r>
            <a:r>
              <a:rPr lang="en-US" sz="3400" dirty="0" err="1">
                <a:solidFill>
                  <a:schemeClr val="accent3">
                    <a:lumMod val="25000"/>
                  </a:schemeClr>
                </a:solidFill>
                <a:latin typeface="Abadi"/>
              </a:rPr>
              <a:t>Plotly</a:t>
            </a:r>
            <a:r>
              <a:rPr lang="en-US" sz="3400" dirty="0">
                <a:solidFill>
                  <a:schemeClr val="accent3">
                    <a:lumMod val="25000"/>
                  </a:schemeClr>
                </a:solidFill>
                <a:latin typeface="Abadi"/>
              </a:rPr>
              <a:t> Dash</a:t>
            </a:r>
          </a:p>
          <a:p>
            <a:pPr lvl="1">
              <a:lnSpc>
                <a:spcPct val="120000"/>
              </a:lnSpc>
              <a:spcBef>
                <a:spcPts val="1400"/>
              </a:spcBef>
            </a:pPr>
            <a:r>
              <a:rPr lang="en-US" sz="3000" dirty="0">
                <a:solidFill>
                  <a:schemeClr val="bg2">
                    <a:lumMod val="50000"/>
                  </a:schemeClr>
                </a:solidFill>
                <a:latin typeface="Abadi"/>
              </a:rPr>
              <a:t>Made data visualizations and a dashboard to visually explore the data findings</a:t>
            </a:r>
          </a:p>
          <a:p>
            <a:pPr>
              <a:lnSpc>
                <a:spcPct val="120000"/>
              </a:lnSpc>
              <a:spcBef>
                <a:spcPts val="1400"/>
              </a:spcBef>
            </a:pPr>
            <a:r>
              <a:rPr lang="en-US" sz="3400" dirty="0">
                <a:solidFill>
                  <a:schemeClr val="accent3">
                    <a:lumMod val="25000"/>
                  </a:schemeClr>
                </a:solidFill>
                <a:latin typeface="Abadi"/>
              </a:rPr>
              <a:t>Perform predictive analysis using classification models</a:t>
            </a:r>
          </a:p>
          <a:p>
            <a:pPr lvl="1">
              <a:lnSpc>
                <a:spcPct val="120000"/>
              </a:lnSpc>
              <a:spcBef>
                <a:spcPts val="1400"/>
              </a:spcBef>
            </a:pPr>
            <a:r>
              <a:rPr lang="en-US" sz="3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Pulled historical launch data using SpaceX’s public API. Using the unique launch IDs, sent GET requests to the rockets, launchpads, cores and payload endpoints to build a comprehensive data set in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Secondly, scraped the SpaceX Wikipedia page for corroborating launch details.</a:t>
            </a:r>
          </a:p>
          <a:p>
            <a:pPr>
              <a:lnSpc>
                <a:spcPct val="100000"/>
              </a:lnSpc>
              <a:spcBef>
                <a:spcPts val="1400"/>
              </a:spcBef>
            </a:pPr>
            <a:r>
              <a:rPr lang="en-US" sz="2200" dirty="0">
                <a:solidFill>
                  <a:schemeClr val="accent3">
                    <a:lumMod val="25000"/>
                  </a:schemeClr>
                </a:solidFill>
                <a:latin typeface="Abadi" panose="020B0604020104020204" pitchFamily="34" charset="0"/>
              </a:rPr>
              <a:t>Put this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into the form of a SQL table to be able to easily perform complex queries against it.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57879"/>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hlinkClick r:id="rId3"/>
              </a:rPr>
              <a:t>https://github.com/christopherdonner/appliedDataScienceCapstone/blob/main/jupyter-labs-spacex-data-collection-api.ipynb</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27B2459-C35A-CEF5-5C6D-0D79A91BEBAC}"/>
              </a:ext>
            </a:extLst>
          </p:cNvPr>
          <p:cNvSpPr/>
          <p:nvPr/>
        </p:nvSpPr>
        <p:spPr>
          <a:xfrm>
            <a:off x="4896531" y="2572806"/>
            <a:ext cx="1447800" cy="512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25495-5055-4CA9-CD33-15481BBD1007}"/>
              </a:ext>
            </a:extLst>
          </p:cNvPr>
          <p:cNvCxnSpPr>
            <a:cxnSpLocks/>
          </p:cNvCxnSpPr>
          <p:nvPr/>
        </p:nvCxnSpPr>
        <p:spPr>
          <a:xfrm>
            <a:off x="6095999" y="2736911"/>
            <a:ext cx="925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E7086C-A1BC-4DCD-E364-7F5917F2B476}"/>
              </a:ext>
            </a:extLst>
          </p:cNvPr>
          <p:cNvSpPr txBox="1"/>
          <p:nvPr/>
        </p:nvSpPr>
        <p:spPr>
          <a:xfrm>
            <a:off x="4982711" y="2672239"/>
            <a:ext cx="1361620" cy="276999"/>
          </a:xfrm>
          <a:prstGeom prst="rect">
            <a:avLst/>
          </a:prstGeom>
          <a:noFill/>
        </p:spPr>
        <p:txBody>
          <a:bodyPr wrap="square" rtlCol="0">
            <a:spAutoFit/>
          </a:bodyPr>
          <a:lstStyle/>
          <a:p>
            <a:r>
              <a:rPr lang="en-US" sz="1200" dirty="0">
                <a:solidFill>
                  <a:srgbClr val="F2F4F8"/>
                </a:solidFill>
              </a:rPr>
              <a:t>List of launch IDs</a:t>
            </a:r>
          </a:p>
        </p:txBody>
      </p:sp>
      <p:sp>
        <p:nvSpPr>
          <p:cNvPr id="9" name="TextBox 8">
            <a:extLst>
              <a:ext uri="{FF2B5EF4-FFF2-40B4-BE49-F238E27FC236}">
                <a16:creationId xmlns:a16="http://schemas.microsoft.com/office/drawing/2014/main" id="{E7DD2617-7A62-7774-DAFD-EE255402FD70}"/>
              </a:ext>
            </a:extLst>
          </p:cNvPr>
          <p:cNvSpPr txBox="1"/>
          <p:nvPr/>
        </p:nvSpPr>
        <p:spPr>
          <a:xfrm>
            <a:off x="4939621" y="2241722"/>
            <a:ext cx="1361620" cy="276792"/>
          </a:xfrm>
          <a:prstGeom prst="rect">
            <a:avLst/>
          </a:prstGeom>
          <a:noFill/>
        </p:spPr>
        <p:txBody>
          <a:bodyPr wrap="square" rtlCol="0">
            <a:spAutoFit/>
          </a:bodyPr>
          <a:lstStyle/>
          <a:p>
            <a:r>
              <a:rPr lang="en-US" sz="1200" dirty="0"/>
              <a:t>/v4/launches/past</a:t>
            </a:r>
          </a:p>
        </p:txBody>
      </p:sp>
      <p:sp>
        <p:nvSpPr>
          <p:cNvPr id="10" name="Rectangle: Rounded Corners 9">
            <a:extLst>
              <a:ext uri="{FF2B5EF4-FFF2-40B4-BE49-F238E27FC236}">
                <a16:creationId xmlns:a16="http://schemas.microsoft.com/office/drawing/2014/main" id="{3BF3B461-9900-CCDF-BBD8-C610EA5F6B65}"/>
              </a:ext>
            </a:extLst>
          </p:cNvPr>
          <p:cNvSpPr/>
          <p:nvPr/>
        </p:nvSpPr>
        <p:spPr>
          <a:xfrm>
            <a:off x="7021284" y="2280880"/>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name of the rocket</a:t>
            </a:r>
          </a:p>
        </p:txBody>
      </p:sp>
      <p:sp>
        <p:nvSpPr>
          <p:cNvPr id="11" name="Rectangle: Rounded Corners 10">
            <a:extLst>
              <a:ext uri="{FF2B5EF4-FFF2-40B4-BE49-F238E27FC236}">
                <a16:creationId xmlns:a16="http://schemas.microsoft.com/office/drawing/2014/main" id="{36C9DD3A-C3B1-ADC7-C16B-7D2D63BAF6D8}"/>
              </a:ext>
            </a:extLst>
          </p:cNvPr>
          <p:cNvSpPr/>
          <p:nvPr/>
        </p:nvSpPr>
        <p:spPr>
          <a:xfrm>
            <a:off x="7021284" y="3291663"/>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payload of the launch</a:t>
            </a:r>
          </a:p>
        </p:txBody>
      </p:sp>
      <p:sp>
        <p:nvSpPr>
          <p:cNvPr id="12" name="Rectangle: Rounded Corners 11">
            <a:extLst>
              <a:ext uri="{FF2B5EF4-FFF2-40B4-BE49-F238E27FC236}">
                <a16:creationId xmlns:a16="http://schemas.microsoft.com/office/drawing/2014/main" id="{54AD9A0B-5C44-2B1C-5860-95F9138EFB5C}"/>
              </a:ext>
            </a:extLst>
          </p:cNvPr>
          <p:cNvSpPr/>
          <p:nvPr/>
        </p:nvSpPr>
        <p:spPr>
          <a:xfrm>
            <a:off x="7021284" y="4302446"/>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location of the launch</a:t>
            </a:r>
          </a:p>
        </p:txBody>
      </p:sp>
      <p:sp>
        <p:nvSpPr>
          <p:cNvPr id="13" name="Rectangle: Rounded Corners 12">
            <a:extLst>
              <a:ext uri="{FF2B5EF4-FFF2-40B4-BE49-F238E27FC236}">
                <a16:creationId xmlns:a16="http://schemas.microsoft.com/office/drawing/2014/main" id="{63BD19F0-17BE-B3F6-EBF0-90E53A05E6DF}"/>
              </a:ext>
            </a:extLst>
          </p:cNvPr>
          <p:cNvSpPr/>
          <p:nvPr/>
        </p:nvSpPr>
        <p:spPr>
          <a:xfrm>
            <a:off x="6864123" y="5362690"/>
            <a:ext cx="1985961" cy="1232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outcome of the core retrieval and details of the core</a:t>
            </a:r>
          </a:p>
        </p:txBody>
      </p:sp>
      <p:sp>
        <p:nvSpPr>
          <p:cNvPr id="24" name="TextBox 23">
            <a:extLst>
              <a:ext uri="{FF2B5EF4-FFF2-40B4-BE49-F238E27FC236}">
                <a16:creationId xmlns:a16="http://schemas.microsoft.com/office/drawing/2014/main" id="{231F4286-E33B-A324-BA72-BEB24C0E0F3C}"/>
              </a:ext>
            </a:extLst>
          </p:cNvPr>
          <p:cNvSpPr txBox="1"/>
          <p:nvPr/>
        </p:nvSpPr>
        <p:spPr>
          <a:xfrm>
            <a:off x="7146468" y="2949238"/>
            <a:ext cx="1578429" cy="369332"/>
          </a:xfrm>
          <a:prstGeom prst="rect">
            <a:avLst/>
          </a:prstGeom>
          <a:noFill/>
        </p:spPr>
        <p:txBody>
          <a:bodyPr wrap="square" rtlCol="0">
            <a:spAutoFit/>
          </a:bodyPr>
          <a:lstStyle/>
          <a:p>
            <a:r>
              <a:rPr lang="en-US"/>
              <a:t>/v4/payloads/</a:t>
            </a:r>
          </a:p>
        </p:txBody>
      </p:sp>
      <p:sp>
        <p:nvSpPr>
          <p:cNvPr id="25" name="TextBox 24">
            <a:extLst>
              <a:ext uri="{FF2B5EF4-FFF2-40B4-BE49-F238E27FC236}">
                <a16:creationId xmlns:a16="http://schemas.microsoft.com/office/drawing/2014/main" id="{35B852C5-F9D6-2DC3-E5E1-34DAF8AC1D1B}"/>
              </a:ext>
            </a:extLst>
          </p:cNvPr>
          <p:cNvSpPr txBox="1"/>
          <p:nvPr/>
        </p:nvSpPr>
        <p:spPr>
          <a:xfrm>
            <a:off x="7146469" y="5030753"/>
            <a:ext cx="1578429" cy="369332"/>
          </a:xfrm>
          <a:prstGeom prst="rect">
            <a:avLst/>
          </a:prstGeom>
          <a:noFill/>
        </p:spPr>
        <p:txBody>
          <a:bodyPr wrap="square" rtlCol="0">
            <a:spAutoFit/>
          </a:bodyPr>
          <a:lstStyle/>
          <a:p>
            <a:r>
              <a:rPr lang="en-US" dirty="0"/>
              <a:t>/v4/cores/</a:t>
            </a:r>
          </a:p>
        </p:txBody>
      </p:sp>
      <p:sp>
        <p:nvSpPr>
          <p:cNvPr id="26" name="TextBox 25">
            <a:extLst>
              <a:ext uri="{FF2B5EF4-FFF2-40B4-BE49-F238E27FC236}">
                <a16:creationId xmlns:a16="http://schemas.microsoft.com/office/drawing/2014/main" id="{BD4F3481-0806-7B3D-42E6-E03FEC2AC959}"/>
              </a:ext>
            </a:extLst>
          </p:cNvPr>
          <p:cNvSpPr txBox="1"/>
          <p:nvPr/>
        </p:nvSpPr>
        <p:spPr>
          <a:xfrm>
            <a:off x="7146469" y="3999409"/>
            <a:ext cx="1927454" cy="369332"/>
          </a:xfrm>
          <a:prstGeom prst="rect">
            <a:avLst/>
          </a:prstGeom>
          <a:noFill/>
        </p:spPr>
        <p:txBody>
          <a:bodyPr wrap="square" rtlCol="0">
            <a:spAutoFit/>
          </a:bodyPr>
          <a:lstStyle/>
          <a:p>
            <a:r>
              <a:rPr lang="en-US" dirty="0"/>
              <a:t>/v4/launchpads/</a:t>
            </a:r>
          </a:p>
        </p:txBody>
      </p:sp>
      <p:sp>
        <p:nvSpPr>
          <p:cNvPr id="27" name="TextBox 26">
            <a:extLst>
              <a:ext uri="{FF2B5EF4-FFF2-40B4-BE49-F238E27FC236}">
                <a16:creationId xmlns:a16="http://schemas.microsoft.com/office/drawing/2014/main" id="{9F01895D-6C7A-2C7C-455F-61FB8B49E58B}"/>
              </a:ext>
            </a:extLst>
          </p:cNvPr>
          <p:cNvSpPr txBox="1"/>
          <p:nvPr/>
        </p:nvSpPr>
        <p:spPr>
          <a:xfrm>
            <a:off x="7146466" y="1874310"/>
            <a:ext cx="1578429" cy="369332"/>
          </a:xfrm>
          <a:prstGeom prst="rect">
            <a:avLst/>
          </a:prstGeom>
          <a:noFill/>
        </p:spPr>
        <p:txBody>
          <a:bodyPr wrap="square" rtlCol="0">
            <a:spAutoFit/>
          </a:bodyPr>
          <a:lstStyle/>
          <a:p>
            <a:r>
              <a:rPr lang="en-US"/>
              <a:t>/v4/rockets/</a:t>
            </a:r>
          </a:p>
        </p:txBody>
      </p:sp>
      <p:cxnSp>
        <p:nvCxnSpPr>
          <p:cNvPr id="29" name="Connector: Elbow 28">
            <a:extLst>
              <a:ext uri="{FF2B5EF4-FFF2-40B4-BE49-F238E27FC236}">
                <a16:creationId xmlns:a16="http://schemas.microsoft.com/office/drawing/2014/main" id="{E7A31619-D100-4534-2376-FB6FBDC6D99F}"/>
              </a:ext>
            </a:extLst>
          </p:cNvPr>
          <p:cNvCxnSpPr>
            <a:endCxn id="11" idx="1"/>
          </p:cNvCxnSpPr>
          <p:nvPr/>
        </p:nvCxnSpPr>
        <p:spPr>
          <a:xfrm>
            <a:off x="5557837" y="3032367"/>
            <a:ext cx="1463447" cy="601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50AAF9-D894-7EDF-371F-5D5FB7FD9249}"/>
              </a:ext>
            </a:extLst>
          </p:cNvPr>
          <p:cNvCxnSpPr>
            <a:cxnSpLocks/>
          </p:cNvCxnSpPr>
          <p:nvPr/>
        </p:nvCxnSpPr>
        <p:spPr>
          <a:xfrm rot="16200000" flipH="1">
            <a:off x="4809727" y="3563316"/>
            <a:ext cx="2700448" cy="1472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321607-8AC2-F5E9-5BF3-09AF993612BD}"/>
              </a:ext>
            </a:extLst>
          </p:cNvPr>
          <p:cNvCxnSpPr>
            <a:cxnSpLocks/>
          </p:cNvCxnSpPr>
          <p:nvPr/>
        </p:nvCxnSpPr>
        <p:spPr>
          <a:xfrm rot="16200000" flipH="1">
            <a:off x="5346356" y="3243847"/>
            <a:ext cx="1870763" cy="1447802"/>
          </a:xfrm>
          <a:prstGeom prst="bentConnector3">
            <a:avLst>
              <a:gd name="adj1" fmla="val 100624"/>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DB1D4011-1665-D260-7D00-04066F29CD9A}"/>
              </a:ext>
            </a:extLst>
          </p:cNvPr>
          <p:cNvSpPr/>
          <p:nvPr/>
        </p:nvSpPr>
        <p:spPr>
          <a:xfrm>
            <a:off x="9202285" y="2013859"/>
            <a:ext cx="1491343" cy="1049941"/>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B62BC54-D261-3A8A-D5EB-D1E8E7587FB6}"/>
              </a:ext>
            </a:extLst>
          </p:cNvPr>
          <p:cNvCxnSpPr>
            <a:cxnSpLocks/>
            <a:endCxn id="16" idx="1"/>
          </p:cNvCxnSpPr>
          <p:nvPr/>
        </p:nvCxnSpPr>
        <p:spPr>
          <a:xfrm>
            <a:off x="6196241" y="2444376"/>
            <a:ext cx="3378880" cy="94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061CBD0-A70B-0AF8-6D6C-1E846C1BF79D}"/>
              </a:ext>
            </a:extLst>
          </p:cNvPr>
          <p:cNvCxnSpPr>
            <a:cxnSpLocks/>
            <a:stCxn id="16" idx="3"/>
            <a:endCxn id="34" idx="2"/>
          </p:cNvCxnSpPr>
          <p:nvPr/>
        </p:nvCxnSpPr>
        <p:spPr>
          <a:xfrm rot="16200000" flipH="1">
            <a:off x="9691019" y="3320738"/>
            <a:ext cx="929802" cy="415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a:extLst>
              <a:ext uri="{FF2B5EF4-FFF2-40B4-BE49-F238E27FC236}">
                <a16:creationId xmlns:a16="http://schemas.microsoft.com/office/drawing/2014/main" id="{C6BB29E9-BAF4-3312-3C4C-D457D0B1626F}"/>
              </a:ext>
            </a:extLst>
          </p:cNvPr>
          <p:cNvSpPr/>
          <p:nvPr/>
        </p:nvSpPr>
        <p:spPr>
          <a:xfrm>
            <a:off x="10363883" y="3333147"/>
            <a:ext cx="1079124" cy="1320909"/>
          </a:xfrm>
          <a:prstGeom prst="flowChartMagneticDisk">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356FD1-7CCC-DC0B-D8C5-0503CB1669F5}"/>
              </a:ext>
            </a:extLst>
          </p:cNvPr>
          <p:cNvSpPr txBox="1"/>
          <p:nvPr/>
        </p:nvSpPr>
        <p:spPr>
          <a:xfrm>
            <a:off x="9475295" y="2681985"/>
            <a:ext cx="1079124" cy="246221"/>
          </a:xfrm>
          <a:prstGeom prst="rect">
            <a:avLst/>
          </a:prstGeom>
          <a:noFill/>
        </p:spPr>
        <p:txBody>
          <a:bodyPr wrap="square" rtlCol="0">
            <a:spAutoFit/>
          </a:bodyPr>
          <a:lstStyle/>
          <a:p>
            <a:r>
              <a:rPr lang="en-US" sz="1000" dirty="0" err="1">
                <a:solidFill>
                  <a:schemeClr val="bg2"/>
                </a:solidFill>
              </a:rPr>
              <a:t>json_normalize</a:t>
            </a:r>
            <a:r>
              <a:rPr lang="en-US" sz="1000" dirty="0">
                <a:solidFill>
                  <a:schemeClr val="bg2"/>
                </a:solidFill>
              </a:rPr>
              <a:t>()</a:t>
            </a:r>
          </a:p>
        </p:txBody>
      </p:sp>
      <p:sp>
        <p:nvSpPr>
          <p:cNvPr id="37" name="TextBox 36">
            <a:extLst>
              <a:ext uri="{FF2B5EF4-FFF2-40B4-BE49-F238E27FC236}">
                <a16:creationId xmlns:a16="http://schemas.microsoft.com/office/drawing/2014/main" id="{75A2A7FF-F92C-066D-1B2A-5FC454FB99EF}"/>
              </a:ext>
            </a:extLst>
          </p:cNvPr>
          <p:cNvSpPr txBox="1"/>
          <p:nvPr/>
        </p:nvSpPr>
        <p:spPr>
          <a:xfrm>
            <a:off x="10317171" y="3873529"/>
            <a:ext cx="1269772" cy="369332"/>
          </a:xfrm>
          <a:prstGeom prst="rect">
            <a:avLst/>
          </a:prstGeom>
          <a:noFill/>
        </p:spPr>
        <p:txBody>
          <a:bodyPr wrap="square" rtlCol="0">
            <a:spAutoFit/>
          </a:bodyPr>
          <a:lstStyle/>
          <a:p>
            <a:r>
              <a:rPr lang="en-US" dirty="0" err="1">
                <a:solidFill>
                  <a:schemeClr val="bg2"/>
                </a:solidFill>
              </a:rPr>
              <a:t>Dataframe</a:t>
            </a:r>
            <a:endParaRPr lang="en-US" dirty="0">
              <a:solidFill>
                <a:schemeClr val="bg2"/>
              </a:solidFill>
            </a:endParaRPr>
          </a:p>
        </p:txBody>
      </p:sp>
      <p:sp>
        <p:nvSpPr>
          <p:cNvPr id="42" name="Flowchart: Manual Operation 41">
            <a:extLst>
              <a:ext uri="{FF2B5EF4-FFF2-40B4-BE49-F238E27FC236}">
                <a16:creationId xmlns:a16="http://schemas.microsoft.com/office/drawing/2014/main" id="{50E64EF9-AFA5-996E-16C8-6F9826713F37}"/>
              </a:ext>
            </a:extLst>
          </p:cNvPr>
          <p:cNvSpPr/>
          <p:nvPr/>
        </p:nvSpPr>
        <p:spPr>
          <a:xfrm>
            <a:off x="9947956" y="4903130"/>
            <a:ext cx="606463" cy="560655"/>
          </a:xfrm>
          <a:prstGeom prst="flowChartManualOperat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8D62222-C5BD-1D02-B735-3AFCC1B6979D}"/>
              </a:ext>
            </a:extLst>
          </p:cNvPr>
          <p:cNvSpPr txBox="1"/>
          <p:nvPr/>
        </p:nvSpPr>
        <p:spPr>
          <a:xfrm>
            <a:off x="9918299" y="4907541"/>
            <a:ext cx="676788" cy="276999"/>
          </a:xfrm>
          <a:prstGeom prst="rect">
            <a:avLst/>
          </a:prstGeom>
          <a:noFill/>
        </p:spPr>
        <p:txBody>
          <a:bodyPr wrap="none" rtlCol="0">
            <a:spAutoFit/>
          </a:bodyPr>
          <a:lstStyle/>
          <a:p>
            <a:r>
              <a:rPr lang="en-US" sz="1200" dirty="0">
                <a:solidFill>
                  <a:schemeClr val="bg2"/>
                </a:solidFill>
              </a:rPr>
              <a:t>cleanup</a:t>
            </a:r>
          </a:p>
        </p:txBody>
      </p:sp>
      <p:cxnSp>
        <p:nvCxnSpPr>
          <p:cNvPr id="45" name="Straight Arrow Connector 44">
            <a:extLst>
              <a:ext uri="{FF2B5EF4-FFF2-40B4-BE49-F238E27FC236}">
                <a16:creationId xmlns:a16="http://schemas.microsoft.com/office/drawing/2014/main" id="{9CF7AF1F-F90C-DC6F-D23C-C00F6012F5C3}"/>
              </a:ext>
            </a:extLst>
          </p:cNvPr>
          <p:cNvCxnSpPr>
            <a:stCxn id="34" idx="3"/>
            <a:endCxn id="42" idx="3"/>
          </p:cNvCxnSpPr>
          <p:nvPr/>
        </p:nvCxnSpPr>
        <p:spPr>
          <a:xfrm flipH="1">
            <a:off x="10493773" y="4654056"/>
            <a:ext cx="409672" cy="52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https://github.com/christopherdonner/appliedDataScienceCapstone/blob/main/jupyter-labs-webscraping</a:t>
            </a:r>
            <a:r>
              <a:rPr lang="en-US" sz="2200">
                <a:solidFill>
                  <a:schemeClr val="accent3">
                    <a:lumMod val="25000"/>
                  </a:schemeClr>
                </a:solidFill>
                <a:latin typeface="Abadi" panose="020B0604020104020204" pitchFamily="34" charset="0"/>
                <a:hlinkClick r:id="rId3"/>
              </a:rPr>
              <a:t>.ipynb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867</TotalTime>
  <Words>1677</Words>
  <Application>Microsoft Office PowerPoint</Application>
  <PresentationFormat>Widescreen</PresentationFormat>
  <Paragraphs>229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Donner</cp:lastModifiedBy>
  <cp:revision>246</cp:revision>
  <dcterms:created xsi:type="dcterms:W3CDTF">2021-04-29T18:58:34Z</dcterms:created>
  <dcterms:modified xsi:type="dcterms:W3CDTF">2025-11-03T03:38:21Z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